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1"/>
  </p:notesMasterIdLst>
  <p:sldIdLst>
    <p:sldId id="256" r:id="rId5"/>
    <p:sldId id="259" r:id="rId6"/>
    <p:sldId id="260" r:id="rId7"/>
    <p:sldId id="289" r:id="rId8"/>
    <p:sldId id="261" r:id="rId9"/>
    <p:sldId id="262" r:id="rId10"/>
    <p:sldId id="290" r:id="rId11"/>
    <p:sldId id="263" r:id="rId12"/>
    <p:sldId id="264" r:id="rId13"/>
    <p:sldId id="291" r:id="rId14"/>
    <p:sldId id="265" r:id="rId15"/>
    <p:sldId id="266" r:id="rId16"/>
    <p:sldId id="267" r:id="rId17"/>
    <p:sldId id="268" r:id="rId18"/>
    <p:sldId id="287" r:id="rId19"/>
    <p:sldId id="269" r:id="rId20"/>
    <p:sldId id="288" r:id="rId21"/>
    <p:sldId id="270" r:id="rId22"/>
    <p:sldId id="271" r:id="rId23"/>
    <p:sldId id="272" r:id="rId24"/>
    <p:sldId id="292" r:id="rId25"/>
    <p:sldId id="293"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x="7772400" cy="10058400"/>
  <p:notesSz cx="6858000" cy="9144000"/>
  <p:embeddedFontLst>
    <p:embeddedFont>
      <p:font typeface="Helvetica Neue" panose="02000503000000020004"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Light" panose="020F0302020204030204" pitchFamily="34" charset="0"/>
      <p:regular r:id="rId50"/>
      <p:bold r:id="rId51"/>
      <p:italic r:id="rId52"/>
      <p:boldItalic r:id="rId53"/>
    </p:embeddedFont>
    <p:embeddedFont>
      <p:font typeface="Source Code Pro" panose="020B0509030403020204"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7"/>
    <p:restoredTop sz="86377"/>
  </p:normalViewPr>
  <p:slideViewPr>
    <p:cSldViewPr snapToGrid="0" snapToObjects="1">
      <p:cViewPr>
        <p:scale>
          <a:sx n="100" d="100"/>
          <a:sy n="100" d="100"/>
        </p:scale>
        <p:origin x="1432" y="-1216"/>
      </p:cViewPr>
      <p:guideLst/>
    </p:cSldViewPr>
  </p:slideViewPr>
  <p:outlineViewPr>
    <p:cViewPr>
      <p:scale>
        <a:sx n="33" d="100"/>
        <a:sy n="33" d="100"/>
      </p:scale>
      <p:origin x="0" y="-16504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74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88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50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69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99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9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video.udacity-data.com/topher/2020/July/5f2452ca_hr-dataset/hr-dataset.xlsx"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[Arpit Sharma &amp; 6-Jun-2021]</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SzPts val="1900"/>
              <a:buFont typeface="Open Sans"/>
              <a:buChar char="●"/>
            </a:pPr>
            <a:r>
              <a:rPr lang="en" sz="1800" b="1" dirty="0">
                <a:latin typeface="Open Sans"/>
                <a:ea typeface="Open Sans"/>
                <a:cs typeface="Open Sans"/>
                <a:sym typeface="Open Sans"/>
              </a:rPr>
              <a:t>Flexibility</a:t>
            </a:r>
            <a:endParaRPr lang="en-US" sz="1800" dirty="0"/>
          </a:p>
          <a:p>
            <a:pPr marL="457200" lvl="0" indent="0" algn="l" rtl="0">
              <a:lnSpc>
                <a:spcPct val="100000"/>
              </a:lnSpc>
              <a:spcBef>
                <a:spcPts val="1000"/>
              </a:spcBef>
              <a:spcAft>
                <a:spcPts val="0"/>
              </a:spcAft>
              <a:buNone/>
            </a:pPr>
            <a:r>
              <a:rPr lang="en-US" sz="1800" dirty="0"/>
              <a:t>Describe measures taken to ensure future data integration if needed</a:t>
            </a:r>
          </a:p>
          <a:p>
            <a:pPr lvl="1">
              <a:buFont typeface="Wingdings" pitchFamily="2" charset="2"/>
              <a:buChar char="§"/>
            </a:pPr>
            <a:r>
              <a:rPr lang="en-US" sz="1600" dirty="0"/>
              <a:t>Database engine used for this requirement is similar to other platforms within the organization . This which ensure seamless integration with other apps in the future.</a:t>
            </a:r>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Storage &amp; retention</a:t>
            </a:r>
            <a:endParaRPr sz="1800" b="1" dirty="0">
              <a:latin typeface="Open Sans"/>
              <a:ea typeface="Open Sans"/>
              <a:cs typeface="Open Sans"/>
              <a:sym typeface="Open Sans"/>
            </a:endParaRPr>
          </a:p>
          <a:p>
            <a:pPr marL="457200" lvl="0" indent="0" algn="l" rtl="0">
              <a:lnSpc>
                <a:spcPct val="100000"/>
              </a:lnSpc>
              <a:spcBef>
                <a:spcPts val="1000"/>
              </a:spcBef>
              <a:spcAft>
                <a:spcPts val="0"/>
              </a:spcAft>
              <a:buNone/>
            </a:pPr>
            <a:r>
              <a:rPr lang="en" sz="1600" b="1" dirty="0">
                <a:latin typeface="Open Sans"/>
                <a:ea typeface="Open Sans"/>
                <a:cs typeface="Open Sans"/>
                <a:sym typeface="Open Sans"/>
              </a:rPr>
              <a:t>Storage (disk or in-memory): </a:t>
            </a:r>
            <a:r>
              <a:rPr lang="en" sz="1600" dirty="0"/>
              <a:t>check </a:t>
            </a:r>
            <a:r>
              <a:rPr lang="en" sz="1600" u="sng" dirty="0">
                <a:solidFill>
                  <a:schemeClr val="hlink"/>
                </a:solidFill>
                <a:hlinkClick r:id="rId3"/>
              </a:rPr>
              <a:t>IT best practices document</a:t>
            </a:r>
            <a:endParaRPr sz="1600" dirty="0"/>
          </a:p>
          <a:p>
            <a:pPr lvl="1">
              <a:buFont typeface="Wingdings" pitchFamily="2" charset="2"/>
              <a:buChar char="§"/>
            </a:pPr>
            <a:r>
              <a:rPr lang="en-US" sz="1600" dirty="0"/>
              <a:t>Disk based storage should suffice for this requirement as there are no requirements related to advanced analytics, machine learning applications.</a:t>
            </a:r>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600" b="1" dirty="0">
                <a:latin typeface="Open Sans"/>
                <a:ea typeface="Open Sans"/>
                <a:cs typeface="Open Sans"/>
                <a:sym typeface="Open Sans"/>
              </a:rPr>
              <a:t>Retention: </a:t>
            </a:r>
            <a:r>
              <a:rPr lang="en" sz="1600" dirty="0"/>
              <a:t>how long does the data have to be kept for?</a:t>
            </a:r>
            <a:endParaRPr sz="1600" dirty="0"/>
          </a:p>
          <a:p>
            <a:pPr lvl="1">
              <a:buFont typeface="Wingdings" pitchFamily="2" charset="2"/>
              <a:buChar char="§"/>
            </a:pPr>
            <a:r>
              <a:rPr lang="en-US" sz="1600" dirty="0"/>
              <a:t>According to regulatory requirements, data must be kept for 7 years.</a:t>
            </a:r>
            <a:endParaRPr sz="1700" dirty="0"/>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Backup</a:t>
            </a:r>
            <a:endParaRPr sz="1800" b="1" dirty="0">
              <a:latin typeface="Open Sans"/>
              <a:ea typeface="Open Sans"/>
              <a:cs typeface="Open Sans"/>
              <a:sym typeface="Open Sans"/>
            </a:endParaRPr>
          </a:p>
          <a:p>
            <a:pPr marL="457200" lvl="0" indent="0" algn="l" rtl="0">
              <a:spcBef>
                <a:spcPts val="1000"/>
              </a:spcBef>
              <a:spcAft>
                <a:spcPts val="0"/>
              </a:spcAft>
              <a:buNone/>
            </a:pPr>
            <a:r>
              <a:rPr lang="en" sz="1600" dirty="0"/>
              <a:t> </a:t>
            </a:r>
            <a:r>
              <a:rPr lang="en" sz="1600" u="sng" dirty="0">
                <a:solidFill>
                  <a:schemeClr val="hlink"/>
                </a:solidFill>
                <a:hlinkClick r:id="rId3"/>
              </a:rPr>
              <a:t>IT Best Practices document</a:t>
            </a:r>
            <a:r>
              <a:rPr lang="en" sz="1600" dirty="0"/>
              <a:t> lists Backup schedule requirements</a:t>
            </a:r>
            <a:endParaRPr sz="1600" dirty="0"/>
          </a:p>
          <a:p>
            <a:pPr lvl="1">
              <a:buFont typeface="Wingdings" pitchFamily="2" charset="2"/>
              <a:buChar char="§"/>
            </a:pPr>
            <a:r>
              <a:rPr lang="en-US" sz="1600" dirty="0"/>
              <a:t>HR partner stated requirement in the Memo that employee data is considered business critical. So, according to IT best practices guidelines, we need choose critical back up option. i.e., Backup schedule is full backup 1x per week, incremental backup daily.</a:t>
            </a:r>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extLst>
      <p:ext uri="{BB962C8B-B14F-4D97-AF65-F5344CB8AC3E}">
        <p14:creationId xmlns:p14="http://schemas.microsoft.com/office/powerpoint/2010/main" val="383171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a:t>
            </a:r>
            <a:r>
              <a:rPr lang="en" sz="1200" dirty="0" err="1">
                <a:solidFill>
                  <a:srgbClr val="525C65"/>
                </a:solidFill>
                <a:highlight>
                  <a:srgbClr val="FFFFFF"/>
                </a:highlight>
                <a:latin typeface="Open Sans"/>
                <a:ea typeface="Open Sans"/>
                <a:cs typeface="Open Sans"/>
                <a:sym typeface="Open Sans"/>
              </a:rPr>
              <a:t>Lucidchart’s</a:t>
            </a:r>
            <a:r>
              <a:rPr lang="en" sz="1200" dirty="0">
                <a:solidFill>
                  <a:srgbClr val="525C65"/>
                </a:solidFill>
                <a:highlight>
                  <a:srgbClr val="FFFFFF"/>
                </a:highlight>
                <a:latin typeface="Open Sans"/>
                <a:ea typeface="Open Sans"/>
                <a:cs typeface="Open Sans"/>
                <a:sym typeface="Open Sans"/>
              </a:rPr>
              <a:t> built-in template for DBMS ER Diagram UML.</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lang="en-US" sz="1200" dirty="0">
              <a:solidFill>
                <a:srgbClr val="525C65"/>
              </a:solidFill>
              <a:highlight>
                <a:srgbClr val="FFFFFF"/>
              </a:highlight>
              <a:latin typeface="Open Sans"/>
              <a:ea typeface="Open Sans"/>
              <a:cs typeface="Open Sans"/>
              <a:sym typeface="Open Sans"/>
            </a:endParaRPr>
          </a:p>
        </p:txBody>
      </p:sp>
      <p:pic>
        <p:nvPicPr>
          <p:cNvPr id="1030" name="Picture 6">
            <a:extLst>
              <a:ext uri="{FF2B5EF4-FFF2-40B4-BE49-F238E27FC236}">
                <a16:creationId xmlns:a16="http://schemas.microsoft.com/office/drawing/2014/main" id="{D248BFED-1491-BB46-9843-2C46448F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5029200"/>
            <a:ext cx="6819900" cy="4158929"/>
          </a:xfrm>
          <a:prstGeom prst="rect">
            <a:avLst/>
          </a:prstGeom>
          <a:solidFill>
            <a:schemeClr val="accent1"/>
          </a:solidFill>
          <a:ln>
            <a:solidFill>
              <a:schemeClr val="accent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489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56" name="Google Shape;256;p63"/>
          <p:cNvSpPr txBox="1">
            <a:spLocks noGrp="1"/>
          </p:cNvSpPr>
          <p:nvPr>
            <p:ph type="body" idx="1"/>
          </p:nvPr>
        </p:nvSpPr>
        <p:spPr>
          <a:xfrm>
            <a:off x="264855" y="1339324"/>
            <a:ext cx="7242600" cy="8630176"/>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500"/>
              </a:spcBef>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Use </a:t>
            </a:r>
            <a:r>
              <a:rPr lang="en" sz="14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Lucidchart’s</a:t>
            </a: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built-in template for DBMS ER Diagram UML.</a:t>
            </a:r>
            <a:endParaRPr lang="en" sz="1400" dirty="0">
              <a:solidFill>
                <a:srgbClr val="525C65"/>
              </a:solidFill>
              <a:highlight>
                <a:schemeClr val="lt1"/>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US" sz="1400" b="1" u="sng" dirty="0">
                <a:latin typeface="Open Sans" panose="020B0606030504020204" pitchFamily="34" charset="0"/>
                <a:ea typeface="Open Sans" panose="020B0606030504020204" pitchFamily="34" charset="0"/>
                <a:cs typeface="Open Sans" panose="020B0606030504020204" pitchFamily="34" charset="0"/>
              </a:rPr>
              <a:t>Rationale for primary key in Employee History table. </a:t>
            </a:r>
          </a:p>
          <a:p>
            <a:pPr marL="0" lvl="0" indent="0">
              <a:lnSpc>
                <a:spcPct val="150000"/>
              </a:lnSpc>
              <a:buNone/>
            </a:pPr>
            <a:endParaRPr lang="en-US" sz="1200" dirty="0">
              <a:solidFill>
                <a:srgbClr val="525C65"/>
              </a:solidFill>
              <a:highlight>
                <a:srgbClr val="FFFFFF"/>
              </a:highlight>
              <a:latin typeface="Open Sans"/>
              <a:ea typeface="Open Sans"/>
              <a:cs typeface="Open Sans"/>
            </a:endParaRP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1. Primary key – I have chosen a combination of Employee ID and Start Date as a “Primary Key” for “Employee History” Table. </a:t>
            </a: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A new start date will be populated whenever there is a change in Department, Job title, Address, Manager and Salary. End Date is also populated for old record.</a:t>
            </a:r>
          </a:p>
          <a:p>
            <a:pPr marL="0" lvl="0" indent="0" algn="l" rtl="0">
              <a:spcBef>
                <a:spcPts val="1600"/>
              </a:spcBef>
              <a:spcAft>
                <a:spcPts val="1600"/>
              </a:spcAft>
              <a:buNone/>
            </a:pPr>
            <a:endParaRPr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pic>
        <p:nvPicPr>
          <p:cNvPr id="2054" name="Picture 6">
            <a:extLst>
              <a:ext uri="{FF2B5EF4-FFF2-40B4-BE49-F238E27FC236}">
                <a16:creationId xmlns:a16="http://schemas.microsoft.com/office/drawing/2014/main" id="{AA9DC10A-40F4-3249-9A14-FD511052C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990171"/>
            <a:ext cx="7378700" cy="6130925"/>
          </a:xfrm>
          <a:prstGeom prst="rect">
            <a:avLst/>
          </a:prstGeom>
          <a:solidFill>
            <a:schemeClr val="lt1"/>
          </a:solidFill>
          <a:ln>
            <a:solidFill>
              <a:schemeClr val="accent1"/>
            </a:solidFill>
          </a:ln>
        </p:spPr>
      </p:pic>
    </p:spTree>
    <p:extLst>
      <p:ext uri="{BB962C8B-B14F-4D97-AF65-F5344CB8AC3E}">
        <p14:creationId xmlns:p14="http://schemas.microsoft.com/office/powerpoint/2010/main" val="158707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US" sz="1400" dirty="0">
                <a:solidFill>
                  <a:srgbClr val="525C65"/>
                </a:solidFill>
                <a:highlight>
                  <a:srgbClr val="FFFFFF"/>
                </a:highlight>
                <a:latin typeface="Open Sans"/>
                <a:ea typeface="Open Sans"/>
                <a:cs typeface="Open Sans"/>
                <a:sym typeface="Open Sans"/>
              </a:rPr>
              <a:t>Physical ERD is on next page</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pic>
        <p:nvPicPr>
          <p:cNvPr id="3082" name="Picture 10">
            <a:extLst>
              <a:ext uri="{FF2B5EF4-FFF2-40B4-BE49-F238E27FC236}">
                <a16:creationId xmlns:a16="http://schemas.microsoft.com/office/drawing/2014/main" id="{B34559AD-9A5C-2E4B-884E-951935AC0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00" y="2326481"/>
            <a:ext cx="7242600" cy="5405437"/>
          </a:xfrm>
          <a:prstGeom prst="rect">
            <a:avLst/>
          </a:prstGeom>
          <a:solidFill>
            <a:schemeClr val="lt1"/>
          </a:solidFill>
          <a:ln>
            <a:solidFill>
              <a:schemeClr val="dk2"/>
            </a:solidFill>
          </a:ln>
        </p:spPr>
      </p:pic>
    </p:spTree>
    <p:extLst>
      <p:ext uri="{BB962C8B-B14F-4D97-AF65-F5344CB8AC3E}">
        <p14:creationId xmlns:p14="http://schemas.microsoft.com/office/powerpoint/2010/main" val="122663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Hints</a:t>
            </a:r>
            <a:endParaRPr sz="135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sz="1350" dirty="0">
              <a:solidFill>
                <a:srgbClr val="2E3D49"/>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7E3C419B-AD92-5A49-B515-5D7A9D7B2116}"/>
              </a:ext>
            </a:extLst>
          </p:cNvPr>
          <p:cNvPicPr>
            <a:picLocks noChangeAspect="1"/>
          </p:cNvPicPr>
          <p:nvPr/>
        </p:nvPicPr>
        <p:blipFill>
          <a:blip r:embed="rId3"/>
          <a:stretch>
            <a:fillRect/>
          </a:stretch>
        </p:blipFill>
        <p:spPr>
          <a:xfrm>
            <a:off x="628650" y="4743450"/>
            <a:ext cx="4559300" cy="4076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BB124EC-A220-F845-B9E9-1896F788958E}"/>
              </a:ext>
            </a:extLst>
          </p:cNvPr>
          <p:cNvPicPr>
            <a:picLocks noChangeAspect="1"/>
          </p:cNvPicPr>
          <p:nvPr/>
        </p:nvPicPr>
        <p:blipFill>
          <a:blip r:embed="rId3"/>
          <a:stretch>
            <a:fillRect/>
          </a:stretch>
        </p:blipFill>
        <p:spPr>
          <a:xfrm>
            <a:off x="444500" y="2362200"/>
            <a:ext cx="5791200" cy="4546600"/>
          </a:xfrm>
          <a:prstGeom prst="rect">
            <a:avLst/>
          </a:prstGeom>
        </p:spPr>
      </p:pic>
    </p:spTree>
    <p:extLst>
      <p:ext uri="{BB962C8B-B14F-4D97-AF65-F5344CB8AC3E}">
        <p14:creationId xmlns:p14="http://schemas.microsoft.com/office/powerpoint/2010/main" val="112935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EF75C10-DD2C-B641-AF1B-780AC4842CE5}"/>
              </a:ext>
            </a:extLst>
          </p:cNvPr>
          <p:cNvPicPr>
            <a:picLocks noChangeAspect="1"/>
          </p:cNvPicPr>
          <p:nvPr/>
        </p:nvPicPr>
        <p:blipFill>
          <a:blip r:embed="rId3"/>
          <a:stretch>
            <a:fillRect/>
          </a:stretch>
        </p:blipFill>
        <p:spPr>
          <a:xfrm>
            <a:off x="469900" y="1858395"/>
            <a:ext cx="5295900" cy="4405226"/>
          </a:xfrm>
          <a:prstGeom prst="rect">
            <a:avLst/>
          </a:prstGeom>
        </p:spPr>
      </p:pic>
      <p:pic>
        <p:nvPicPr>
          <p:cNvPr id="3" name="Picture 2">
            <a:extLst>
              <a:ext uri="{FF2B5EF4-FFF2-40B4-BE49-F238E27FC236}">
                <a16:creationId xmlns:a16="http://schemas.microsoft.com/office/drawing/2014/main" id="{E2F7DED5-1443-014C-8725-0110A45D816A}"/>
              </a:ext>
            </a:extLst>
          </p:cNvPr>
          <p:cNvPicPr>
            <a:picLocks noChangeAspect="1"/>
          </p:cNvPicPr>
          <p:nvPr/>
        </p:nvPicPr>
        <p:blipFill>
          <a:blip r:embed="rId4"/>
          <a:stretch>
            <a:fillRect/>
          </a:stretch>
        </p:blipFill>
        <p:spPr>
          <a:xfrm>
            <a:off x="264850" y="6688931"/>
            <a:ext cx="7242600" cy="2849880"/>
          </a:xfrm>
          <a:prstGeom prst="rect">
            <a:avLst/>
          </a:prstGeom>
        </p:spPr>
      </p:pic>
    </p:spTree>
    <p:extLst>
      <p:ext uri="{BB962C8B-B14F-4D97-AF65-F5344CB8AC3E}">
        <p14:creationId xmlns:p14="http://schemas.microsoft.com/office/powerpoint/2010/main" val="414411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90" name="Google Shape;290;p68"/>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97" name="Google Shape;297;p69"/>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04" name="Google Shape;304;p70"/>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11" name="Google Shape;311;p71"/>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18" name="Google Shape;318;p72"/>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25" name="Google Shape;325;p73"/>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sz="1900" dirty="0"/>
              <a:t>       I will follow the guidelines as mentioned in the “IT Best Practices” document.	</a:t>
            </a:r>
          </a:p>
          <a:p>
            <a:pPr marL="0" lvl="0" indent="0" algn="l" rtl="0">
              <a:spcBef>
                <a:spcPts val="1600"/>
              </a:spcBef>
              <a:spcAft>
                <a:spcPts val="0"/>
              </a:spcAft>
              <a:buNone/>
            </a:pPr>
            <a:r>
              <a:rPr lang="en-US" sz="1900" b="1" dirty="0"/>
              <a:t>Restrict Access</a:t>
            </a:r>
          </a:p>
          <a:p>
            <a:pPr lvl="1">
              <a:buFont typeface="Wingdings" pitchFamily="2" charset="2"/>
              <a:buChar char="§"/>
            </a:pPr>
            <a:r>
              <a:rPr lang="en-US" sz="1600" dirty="0"/>
              <a:t>grant user access to all tables in the database, then revoke access to any tables holding restricted data.</a:t>
            </a:r>
          </a:p>
          <a:p>
            <a:pPr lvl="1">
              <a:buFont typeface="Wingdings" pitchFamily="2" charset="2"/>
              <a:buChar char="§"/>
            </a:pPr>
            <a:endParaRPr lang="en-US" sz="1600" dirty="0"/>
          </a:p>
          <a:p>
            <a:pPr marL="38100" indent="0">
              <a:buNone/>
            </a:pPr>
            <a:r>
              <a:rPr lang="en-US" sz="1800" b="1" dirty="0"/>
              <a:t>So, for the above scenario, I will grant user access to all tables in the database and then revoke access from “Salary” Table. </a:t>
            </a:r>
          </a:p>
          <a:p>
            <a:pPr marL="533400" lvl="1" indent="0">
              <a:buNone/>
            </a:pPr>
            <a:endParaRPr lang="en-US" sz="1600" dirty="0"/>
          </a:p>
          <a:p>
            <a:pPr marL="0" lvl="0" indent="0" algn="l" rtl="0">
              <a:spcBef>
                <a:spcPts val="1600"/>
              </a:spcBef>
              <a:spcAft>
                <a:spcPts val="0"/>
              </a:spcAft>
              <a:buNone/>
            </a:pPr>
            <a:endParaRPr lang="en-US" sz="1900" dirty="0"/>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view that returns all employee attributes; results should resemble initial Excel file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return a screenshot of the view create code, along with the results of a select all on the view </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submit screenshot of stored procedure creation code, along with a screenshot of the stored procedure executed using Toni Lembeck as the parameter value</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Implement user security on the restricted salary attribute.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Create a non-management user named </a:t>
            </a:r>
            <a:r>
              <a:rPr lang="en" sz="1900">
                <a:solidFill>
                  <a:srgbClr val="FF0000"/>
                </a:solidFill>
                <a:latin typeface="Source Code Pro"/>
                <a:ea typeface="Source Code Pro"/>
                <a:cs typeface="Source Code Pro"/>
                <a:sym typeface="Source Code Pro"/>
              </a:rPr>
              <a:t>NoMgr</a:t>
            </a:r>
            <a:r>
              <a:rPr lang="en" sz="1900">
                <a:solidFill>
                  <a:srgbClr val="FF0000"/>
                </a:solidFill>
                <a:latin typeface="Open Sans"/>
                <a:ea typeface="Open Sans"/>
                <a:cs typeface="Open Sans"/>
                <a:sym typeface="Open Sans"/>
              </a:rPr>
              <a:t>.</a:t>
            </a:r>
            <a:r>
              <a:rPr lang="en" sz="1900">
                <a:solidFill>
                  <a:srgbClr val="FF0000"/>
                </a:solidFill>
              </a:rPr>
              <a:t> Show the code of how your would grant access to the database, but revoke access to the salary data.</a:t>
            </a:r>
            <a:endParaRPr sz="1900">
              <a:solidFill>
                <a:srgbClr val="FF0000"/>
              </a:solidFill>
            </a:endParaRPr>
          </a:p>
          <a:p>
            <a:pPr marL="0" lvl="0" indent="0" algn="l" rtl="0">
              <a:spcBef>
                <a:spcPts val="1600"/>
              </a:spcBef>
              <a:spcAft>
                <a:spcPts val="0"/>
              </a:spcAft>
              <a:buNone/>
            </a:pPr>
            <a:r>
              <a:rPr lang="en" sz="1900">
                <a:solidFill>
                  <a:srgbClr val="FF0000"/>
                </a:solidFill>
              </a:rPr>
              <a:t>Submit screenshot of code</a:t>
            </a:r>
            <a:endParaRPr sz="1900">
              <a:solidFill>
                <a:srgbClr val="FF0000"/>
              </a:solidFill>
            </a:endParaRPr>
          </a:p>
          <a:p>
            <a:pPr marL="457200" lvl="0" indent="0" algn="l" rtl="0">
              <a:spcBef>
                <a:spcPts val="1600"/>
              </a:spcBef>
              <a:spcAft>
                <a:spcPts val="1600"/>
              </a:spcAft>
              <a:buNone/>
            </a:pP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800" b="1" dirty="0">
                <a:latin typeface="Open Sans"/>
                <a:ea typeface="Open Sans"/>
                <a:cs typeface="Open Sans"/>
                <a:sym typeface="Open Sans"/>
              </a:rPr>
              <a:t>Purpose of the new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What is the business partner requesting  </a:t>
            </a:r>
          </a:p>
          <a:p>
            <a:pPr marL="742950" lvl="1" indent="-285750">
              <a:buFont typeface="Wingdings" pitchFamily="2" charset="2"/>
              <a:buChar char="§"/>
            </a:pPr>
            <a:r>
              <a:rPr lang="en-US" sz="1600" dirty="0"/>
              <a:t>Tech ABC Corp has recently experienced a lot of growth with its new AI powered video game console. As a result, company started operations in 4 new locations and its employee strength grew from 10 to over 200 employees. So, it is getting difficult for business partner (HR) to maintain employee information in shared spreadsheet. Besides this, HR partner has serious concerns  about data integrity and data security. Therefore, HR partner wants to maintain this information in database.</a:t>
            </a:r>
          </a:p>
          <a:p>
            <a:pPr marL="457200" lvl="0" indent="-349250" algn="l" rtl="0">
              <a:spcBef>
                <a:spcPts val="1200"/>
              </a:spcBef>
              <a:spcAft>
                <a:spcPts val="0"/>
              </a:spcAft>
              <a:buSzPts val="1900"/>
              <a:buFont typeface="Open Sans"/>
              <a:buChar char="●"/>
            </a:pPr>
            <a:r>
              <a:rPr lang="en" sz="1800" b="1" dirty="0">
                <a:latin typeface="Open Sans"/>
                <a:ea typeface="Open Sans"/>
                <a:cs typeface="Open Sans"/>
                <a:sym typeface="Open Sans"/>
              </a:rPr>
              <a:t>Describe current data management solution:</a:t>
            </a:r>
            <a:endParaRPr sz="1800" b="1" dirty="0">
              <a:solidFill>
                <a:srgbClr val="000000"/>
              </a:solidFill>
              <a:latin typeface="Arial"/>
              <a:ea typeface="Arial"/>
              <a:cs typeface="Arial"/>
              <a:sym typeface="Arial"/>
            </a:endParaRPr>
          </a:p>
          <a:p>
            <a:pPr marL="457200" lvl="0" indent="0" algn="l" rtl="0">
              <a:spcBef>
                <a:spcPts val="1200"/>
              </a:spcBef>
              <a:spcAft>
                <a:spcPts val="0"/>
              </a:spcAft>
              <a:buNone/>
            </a:pPr>
            <a:r>
              <a:rPr lang="en" sz="1600" dirty="0"/>
              <a:t>What is the current method data storage/management</a:t>
            </a:r>
            <a:endParaRPr sz="1800" dirty="0">
              <a:solidFill>
                <a:srgbClr val="000000"/>
              </a:solidFill>
              <a:latin typeface="Arial"/>
              <a:ea typeface="Arial"/>
              <a:cs typeface="Arial"/>
              <a:sym typeface="Arial"/>
            </a:endParaRPr>
          </a:p>
          <a:p>
            <a:pPr marL="742950" lvl="1" indent="-285750">
              <a:buFont typeface="Wingdings" pitchFamily="2" charset="2"/>
              <a:buChar char="§"/>
            </a:pPr>
            <a:r>
              <a:rPr lang="en-US" sz="1600" dirty="0"/>
              <a:t>The current data management solution is manual as employee data is maintained in excel spreadsheet on shared location. </a:t>
            </a:r>
          </a:p>
          <a:p>
            <a:pPr lvl="0" indent="-349250">
              <a:spcBef>
                <a:spcPts val="1200"/>
              </a:spcBef>
              <a:buSzPts val="1900"/>
              <a:buFont typeface="Open Sans"/>
              <a:buChar char="●"/>
            </a:pPr>
            <a:r>
              <a:rPr lang="en-US" sz="1800" b="1" dirty="0">
                <a:latin typeface="Open Sans"/>
                <a:ea typeface="Open Sans"/>
                <a:cs typeface="Open Sans"/>
                <a:sym typeface="Open Sans"/>
              </a:rPr>
              <a:t>Describe current data available:</a:t>
            </a:r>
          </a:p>
          <a:p>
            <a:pPr marL="0" lvl="0" indent="0">
              <a:spcBef>
                <a:spcPts val="1600"/>
              </a:spcBef>
              <a:buNone/>
            </a:pPr>
            <a:r>
              <a:rPr lang="en-US" sz="1800" b="1" dirty="0">
                <a:latin typeface="Open Sans"/>
                <a:ea typeface="Open Sans"/>
                <a:cs typeface="Open Sans"/>
                <a:sym typeface="Open Sans"/>
              </a:rPr>
              <a:t>	</a:t>
            </a:r>
            <a:r>
              <a:rPr lang="en-US" sz="1800" dirty="0"/>
              <a:t>What data does the business currently have available</a:t>
            </a:r>
          </a:p>
          <a:p>
            <a:pPr marL="742950" lvl="1" indent="-285750">
              <a:buFont typeface="Wingdings" pitchFamily="2" charset="2"/>
              <a:buChar char="§"/>
            </a:pPr>
            <a:r>
              <a:rPr lang="en-US" sz="1600" dirty="0"/>
              <a:t>The </a:t>
            </a:r>
            <a:r>
              <a:rPr lang="en-US" sz="1600" dirty="0">
                <a:hlinkClick r:id="rId3">
                  <a:extLst>
                    <a:ext uri="{A12FA001-AC4F-418D-AE19-62706E023703}">
                      <ahyp:hlinkClr xmlns:ahyp="http://schemas.microsoft.com/office/drawing/2018/hyperlinkcolor" val="tx"/>
                    </a:ext>
                  </a:extLst>
                </a:hlinkClick>
              </a:rPr>
              <a:t>HR dataset</a:t>
            </a:r>
            <a:r>
              <a:rPr lang="en-US" sz="1600" dirty="0"/>
              <a:t>  is an Excel workbook consisting of 206 records, with eleven columns. The data is in human-readable format and has not been normalized at all. It contains information such as job title, department, manager's name, hire date, start date, end date, work location, and salary.</a:t>
            </a:r>
            <a:endParaRPr sz="1600" dirty="0">
              <a:sym typeface="Arial"/>
            </a:endParaRP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extLst>
      <p:ext uri="{BB962C8B-B14F-4D97-AF65-F5344CB8AC3E}">
        <p14:creationId xmlns:p14="http://schemas.microsoft.com/office/powerpoint/2010/main" val="379881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Additional data requests:</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Does the user have future data requests</a:t>
            </a:r>
            <a:endParaRPr sz="1800" dirty="0"/>
          </a:p>
          <a:p>
            <a:pPr marL="742950" lvl="1" indent="-285750">
              <a:buFont typeface="Wingdings" pitchFamily="2" charset="2"/>
              <a:buChar char="§"/>
            </a:pPr>
            <a:r>
              <a:rPr lang="en-US" sz="1600" dirty="0"/>
              <a:t>Yes. The HR manager wants this new database to interface with payroll application in the future. </a:t>
            </a:r>
            <a:endParaRPr sz="16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Who will own/manage data</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What department will own / manage the data in the database</a:t>
            </a:r>
            <a:endParaRPr sz="1800" dirty="0"/>
          </a:p>
          <a:p>
            <a:pPr marL="742950" lvl="1" indent="-285750">
              <a:buFont typeface="Wingdings" pitchFamily="2" charset="2"/>
              <a:buChar char="§"/>
            </a:pPr>
            <a:r>
              <a:rPr lang="en-US" sz="1600" dirty="0"/>
              <a:t>Management and HR employees will own and manage data. </a:t>
            </a:r>
          </a:p>
          <a:p>
            <a:pPr marL="457200" lvl="0" indent="0" algn="l" rtl="0">
              <a:lnSpc>
                <a:spcPct val="100000"/>
              </a:lnSpc>
              <a:spcBef>
                <a:spcPts val="0"/>
              </a:spcBef>
              <a:spcAft>
                <a:spcPts val="0"/>
              </a:spcAft>
              <a:buNone/>
            </a:pPr>
            <a:endParaRPr sz="1800" dirty="0"/>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Who will have access to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List user types that will have access; also list any restrictions to access.</a:t>
            </a:r>
            <a:endParaRPr sz="1800" dirty="0"/>
          </a:p>
          <a:p>
            <a:pPr marL="742950" lvl="1" indent="-285750">
              <a:buFont typeface="Wingdings" pitchFamily="2" charset="2"/>
              <a:buChar char="§"/>
            </a:pPr>
            <a:r>
              <a:rPr lang="en-US" sz="1600" dirty="0"/>
              <a:t>Following are the two user types who will have access to this new database </a:t>
            </a: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graphicFrame>
        <p:nvGraphicFramePr>
          <p:cNvPr id="5" name="Table 4">
            <a:extLst>
              <a:ext uri="{FF2B5EF4-FFF2-40B4-BE49-F238E27FC236}">
                <a16:creationId xmlns:a16="http://schemas.microsoft.com/office/drawing/2014/main" id="{6E64342E-B3B2-CF46-AFA8-9A8EDB718277}"/>
              </a:ext>
            </a:extLst>
          </p:cNvPr>
          <p:cNvGraphicFramePr>
            <a:graphicFrameLocks noGrp="1"/>
          </p:cNvGraphicFramePr>
          <p:nvPr>
            <p:extLst>
              <p:ext uri="{D42A27DB-BD31-4B8C-83A1-F6EECF244321}">
                <p14:modId xmlns:p14="http://schemas.microsoft.com/office/powerpoint/2010/main" val="957027671"/>
              </p:ext>
            </p:extLst>
          </p:nvPr>
        </p:nvGraphicFramePr>
        <p:xfrm>
          <a:off x="752475" y="7391400"/>
          <a:ext cx="5937250" cy="2170747"/>
        </p:xfrm>
        <a:graphic>
          <a:graphicData uri="http://schemas.openxmlformats.org/drawingml/2006/table">
            <a:tbl>
              <a:tblPr firstRow="1" firstCol="1" bandRow="1">
                <a:tableStyleId>{9D7B26C5-4107-4FEC-AEDC-1716B250A1EF}</a:tableStyleId>
              </a:tblPr>
              <a:tblGrid>
                <a:gridCol w="2968625">
                  <a:extLst>
                    <a:ext uri="{9D8B030D-6E8A-4147-A177-3AD203B41FA5}">
                      <a16:colId xmlns:a16="http://schemas.microsoft.com/office/drawing/2014/main" val="4273966921"/>
                    </a:ext>
                  </a:extLst>
                </a:gridCol>
                <a:gridCol w="2968625">
                  <a:extLst>
                    <a:ext uri="{9D8B030D-6E8A-4147-A177-3AD203B41FA5}">
                      <a16:colId xmlns:a16="http://schemas.microsoft.com/office/drawing/2014/main" val="3288209409"/>
                    </a:ext>
                  </a:extLst>
                </a:gridCol>
              </a:tblGrid>
              <a:tr h="271343">
                <a:tc>
                  <a:txBody>
                    <a:bodyPr/>
                    <a:lstStyle/>
                    <a:p>
                      <a:pPr marL="0" marR="0">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1085374">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814030">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the size of the database in terms of numbers of rows. Business users often understand row or column size instead of GBs or MBs</a:t>
            </a:r>
            <a:endParaRPr sz="1900" dirty="0"/>
          </a:p>
          <a:p>
            <a:pPr marL="742950" lvl="1" indent="-285750">
              <a:buFont typeface="Wingdings" pitchFamily="2" charset="2"/>
              <a:buChar char="§"/>
            </a:pPr>
            <a:r>
              <a:rPr lang="en-US" sz="1600" dirty="0"/>
              <a:t>206 number of rows and 11 number of columns.</a:t>
            </a: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expected growth to the data</a:t>
            </a:r>
            <a:endParaRPr sz="1900" b="1" dirty="0">
              <a:latin typeface="Open Sans"/>
              <a:ea typeface="Open Sans"/>
              <a:cs typeface="Open Sans"/>
              <a:sym typeface="Open Sans"/>
            </a:endParaRPr>
          </a:p>
          <a:p>
            <a:pPr marL="742950" lvl="1" indent="-285750">
              <a:buFont typeface="Wingdings" pitchFamily="2" charset="2"/>
              <a:buChar char="§"/>
            </a:pPr>
            <a:r>
              <a:rPr lang="en-US" sz="1600" dirty="0"/>
              <a:t>20% growth a year for the next 5 years. </a:t>
            </a:r>
            <a:endParaRPr sz="1600" dirty="0">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data that may be sensitive or restricted from particular users</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742950" lvl="1" indent="-285750">
              <a:buFont typeface="Wingdings" pitchFamily="2" charset="2"/>
              <a:buChar char="§"/>
            </a:pPr>
            <a:r>
              <a:rPr lang="en-US" sz="1600" dirty="0"/>
              <a:t>Yes, salary data is sensitive, and its access should be restricted to HR partner or management level employees.  No other employees should be able to access salary information. </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600" b="1" dirty="0">
                <a:latin typeface="Open Sans"/>
                <a:ea typeface="Open Sans"/>
                <a:cs typeface="Open Sans"/>
                <a:sym typeface="Open Sans"/>
              </a:rPr>
              <a:t>Justification for the new database</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Provide at least two justifications for building a database</a:t>
            </a:r>
            <a:endParaRPr sz="1600" dirty="0"/>
          </a:p>
          <a:p>
            <a:pPr lvl="1">
              <a:buFont typeface="Wingdings" pitchFamily="2" charset="2"/>
              <a:buChar char="§"/>
            </a:pPr>
            <a:r>
              <a:rPr lang="en-US" sz="1400" dirty="0"/>
              <a:t>Data integrity and data security issues will be addressed by building database. </a:t>
            </a:r>
          </a:p>
          <a:p>
            <a:pPr lvl="1">
              <a:buFont typeface="Wingdings" pitchFamily="2" charset="2"/>
              <a:buChar char="§"/>
            </a:pPr>
            <a:r>
              <a:rPr lang="en-US" sz="1400" dirty="0"/>
              <a:t>It is becoming cumbersome to manage employee details in excel spreadsheet as employee numbers grew from 10-person team to 200+ person. Also, 20% growth is projected for next 5 years which will make it difficult to manager information in excel file. </a:t>
            </a:r>
          </a:p>
          <a:p>
            <a:pPr marL="457200" lvl="0" indent="-349250" algn="l" rtl="0">
              <a:spcBef>
                <a:spcPts val="1600"/>
              </a:spcBef>
              <a:spcAft>
                <a:spcPts val="0"/>
              </a:spcAft>
              <a:buSzPts val="1900"/>
              <a:buFont typeface="Open Sans"/>
              <a:buChar char="●"/>
            </a:pPr>
            <a:r>
              <a:rPr lang="en" sz="1600" b="1" dirty="0">
                <a:latin typeface="Open Sans"/>
                <a:ea typeface="Open Sans"/>
                <a:cs typeface="Open Sans"/>
                <a:sym typeface="Open Sans"/>
              </a:rPr>
              <a:t>Database objects</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List the database objects (tables, views, special procedures)  that will be created for the database. </a:t>
            </a:r>
            <a:endParaRPr sz="14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r>
              <a:rPr lang="en" sz="1400" dirty="0"/>
              <a:t>Hint - you may want to circle back to this answer after completing the logical ERD in step 2.</a:t>
            </a:r>
            <a:endParaRPr sz="1400" dirty="0"/>
          </a:p>
          <a:p>
            <a:pPr lvl="1">
              <a:buFont typeface="Wingdings" pitchFamily="2" charset="2"/>
              <a:buChar char="§"/>
            </a:pPr>
            <a:r>
              <a:rPr lang="en-US" sz="1400" dirty="0"/>
              <a:t>Following tables – attributes needs to be created for HR database – </a:t>
            </a:r>
          </a:p>
          <a:p>
            <a:pPr marL="38100" indent="0">
              <a:lnSpc>
                <a:spcPct val="100000"/>
              </a:lnSpc>
              <a:spcBef>
                <a:spcPts val="300"/>
              </a:spcBef>
              <a:buNone/>
            </a:pPr>
            <a:endParaRPr lang="en-US" sz="1600" dirty="0"/>
          </a:p>
          <a:p>
            <a:pPr lvl="2">
              <a:lnSpc>
                <a:spcPct val="100000"/>
              </a:lnSpc>
              <a:spcBef>
                <a:spcPts val="300"/>
              </a:spcBef>
              <a:buFont typeface="Courier New" panose="02070309020205020404" pitchFamily="49" charset="0"/>
              <a:buChar char="o"/>
            </a:pPr>
            <a:r>
              <a:rPr lang="en-US" sz="1200" dirty="0"/>
              <a:t>Employee -  Employee Id, Employee name, Employee Email, Hire Date, Education ID </a:t>
            </a:r>
          </a:p>
          <a:p>
            <a:pPr lvl="2">
              <a:lnSpc>
                <a:spcPct val="100000"/>
              </a:lnSpc>
              <a:spcBef>
                <a:spcPts val="300"/>
              </a:spcBef>
              <a:buFont typeface="Courier New" panose="02070309020205020404" pitchFamily="49" charset="0"/>
              <a:buChar char="o"/>
            </a:pPr>
            <a:r>
              <a:rPr lang="en-US" sz="1200" dirty="0"/>
              <a:t>Employee History – Employee Id, Manager Id, Job ID , Salary ID, Department ID, Address ID, Start Date, End Date</a:t>
            </a:r>
          </a:p>
          <a:p>
            <a:pPr lvl="2">
              <a:lnSpc>
                <a:spcPct val="100000"/>
              </a:lnSpc>
              <a:spcBef>
                <a:spcPts val="300"/>
              </a:spcBef>
              <a:buFont typeface="Courier New" panose="02070309020205020404" pitchFamily="49" charset="0"/>
              <a:buChar char="o"/>
            </a:pPr>
            <a:r>
              <a:rPr lang="en-US" sz="1200" dirty="0"/>
              <a:t>Education – Education Id, Education</a:t>
            </a:r>
          </a:p>
          <a:p>
            <a:pPr lvl="2">
              <a:lnSpc>
                <a:spcPct val="100000"/>
              </a:lnSpc>
              <a:spcBef>
                <a:spcPts val="300"/>
              </a:spcBef>
              <a:buFont typeface="Courier New" panose="02070309020205020404" pitchFamily="49" charset="0"/>
              <a:buChar char="o"/>
            </a:pPr>
            <a:r>
              <a:rPr lang="en-US" sz="1200" dirty="0"/>
              <a:t>Job – Job ID, Job Title</a:t>
            </a:r>
          </a:p>
          <a:p>
            <a:pPr lvl="2">
              <a:lnSpc>
                <a:spcPct val="100000"/>
              </a:lnSpc>
              <a:spcBef>
                <a:spcPts val="300"/>
              </a:spcBef>
              <a:buFont typeface="Courier New" panose="02070309020205020404" pitchFamily="49" charset="0"/>
              <a:buChar char="o"/>
            </a:pPr>
            <a:r>
              <a:rPr lang="en-US" sz="1200" dirty="0"/>
              <a:t>Salary – Salary Id, Salary</a:t>
            </a:r>
          </a:p>
          <a:p>
            <a:pPr lvl="2">
              <a:lnSpc>
                <a:spcPct val="100000"/>
              </a:lnSpc>
              <a:spcBef>
                <a:spcPts val="300"/>
              </a:spcBef>
              <a:buFont typeface="Courier New" panose="02070309020205020404" pitchFamily="49" charset="0"/>
              <a:buChar char="o"/>
            </a:pPr>
            <a:r>
              <a:rPr lang="en-US" sz="1200" dirty="0"/>
              <a:t>Department – Department Id, Department Name </a:t>
            </a:r>
          </a:p>
          <a:p>
            <a:pPr lvl="2">
              <a:lnSpc>
                <a:spcPct val="100000"/>
              </a:lnSpc>
              <a:spcBef>
                <a:spcPts val="300"/>
              </a:spcBef>
              <a:buFont typeface="Courier New" panose="02070309020205020404" pitchFamily="49" charset="0"/>
              <a:buChar char="o"/>
            </a:pPr>
            <a:r>
              <a:rPr lang="en-US" sz="1200" dirty="0"/>
              <a:t>Address – Address Id, Address , City ID </a:t>
            </a:r>
          </a:p>
          <a:p>
            <a:pPr lvl="2">
              <a:lnSpc>
                <a:spcPct val="100000"/>
              </a:lnSpc>
              <a:spcBef>
                <a:spcPts val="300"/>
              </a:spcBef>
              <a:buFont typeface="Courier New" panose="02070309020205020404" pitchFamily="49" charset="0"/>
              <a:buChar char="o"/>
            </a:pPr>
            <a:r>
              <a:rPr lang="en-US" sz="1200" dirty="0"/>
              <a:t>City – City Id, City, State Id</a:t>
            </a:r>
          </a:p>
          <a:p>
            <a:pPr lvl="2">
              <a:lnSpc>
                <a:spcPct val="100000"/>
              </a:lnSpc>
              <a:spcBef>
                <a:spcPts val="300"/>
              </a:spcBef>
              <a:buFont typeface="Courier New" panose="02070309020205020404" pitchFamily="49" charset="0"/>
              <a:buChar char="o"/>
            </a:pPr>
            <a:r>
              <a:rPr lang="en-US" sz="1200" dirty="0"/>
              <a:t>State  - State Id, State , Location Id</a:t>
            </a:r>
          </a:p>
          <a:p>
            <a:pPr lvl="2">
              <a:lnSpc>
                <a:spcPct val="100000"/>
              </a:lnSpc>
              <a:spcBef>
                <a:spcPts val="300"/>
              </a:spcBef>
              <a:buFont typeface="Courier New" panose="02070309020205020404" pitchFamily="49" charset="0"/>
              <a:buChar char="o"/>
            </a:pPr>
            <a:r>
              <a:rPr lang="en-US" sz="1200" dirty="0"/>
              <a:t>Location – Location Id, Location</a:t>
            </a:r>
          </a:p>
          <a:p>
            <a:pPr marL="457200" lvl="0" indent="0" algn="l" rtl="0">
              <a:spcBef>
                <a:spcPts val="0"/>
              </a:spcBef>
              <a:spcAft>
                <a:spcPts val="0"/>
              </a:spcAft>
              <a:buNone/>
            </a:pPr>
            <a:endParaRPr sz="1800" dirty="0"/>
          </a:p>
        </p:txBody>
      </p:sp>
    </p:spTree>
    <p:extLst>
      <p:ext uri="{BB962C8B-B14F-4D97-AF65-F5344CB8AC3E}">
        <p14:creationId xmlns:p14="http://schemas.microsoft.com/office/powerpoint/2010/main" val="33998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Data ingestion</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Select a data ingestion method (ETL, Direct feed, API) based on the information provided. </a:t>
            </a:r>
          </a:p>
          <a:p>
            <a:pPr lvl="1">
              <a:lnSpc>
                <a:spcPct val="100000"/>
              </a:lnSpc>
              <a:buFont typeface="Wingdings" pitchFamily="2" charset="2"/>
              <a:buChar char="§"/>
            </a:pPr>
            <a:r>
              <a:rPr lang="en-US" sz="1600" dirty="0"/>
              <a:t>ETL should be preferred data ingestion method to meet business requirements. Employee data is available in excel spreadsheet which can be loaded in staging table and after transformation we can load it in the destination tables. </a:t>
            </a:r>
          </a:p>
          <a:p>
            <a:pPr marL="457200" lvl="0" indent="0" algn="l" rtl="0">
              <a:lnSpc>
                <a:spcPct val="100000"/>
              </a:lnSpc>
              <a:spcBef>
                <a:spcPts val="1600"/>
              </a:spcBef>
              <a:spcAft>
                <a:spcPts val="0"/>
              </a:spcAft>
              <a:buClr>
                <a:schemeClr val="dk1"/>
              </a:buClr>
              <a:buSzPts val="1100"/>
              <a:buFont typeface="Arial"/>
              <a:buNone/>
            </a:pPr>
            <a:endParaRPr lang="en" sz="1600" dirty="0"/>
          </a:p>
          <a:p>
            <a:pPr marL="457200" lvl="0" indent="0" algn="l" rtl="0">
              <a:lnSpc>
                <a:spcPct val="100000"/>
              </a:lnSpc>
              <a:spcBef>
                <a:spcPts val="1600"/>
              </a:spcBef>
              <a:spcAft>
                <a:spcPts val="0"/>
              </a:spcAft>
              <a:buClr>
                <a:schemeClr val="dk1"/>
              </a:buClr>
              <a:buSzPts val="1100"/>
              <a:buFont typeface="Arial"/>
              <a:buNone/>
            </a:pP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 sz="1700" dirty="0"/>
              <a:t>who will own and maintain the data</a:t>
            </a:r>
            <a:endParaRPr sz="1700" dirty="0"/>
          </a:p>
          <a:p>
            <a:pPr lvl="1">
              <a:buFont typeface="Wingdings" pitchFamily="2" charset="2"/>
              <a:buChar char="§"/>
            </a:pPr>
            <a:r>
              <a:rPr lang="en-US" sz="1600" dirty="0"/>
              <a:t>HR and management level employees </a:t>
            </a:r>
            <a:endParaRPr sz="16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 sz="1700" dirty="0"/>
              <a:t>who will and will not have access to the data</a:t>
            </a:r>
          </a:p>
          <a:p>
            <a:pPr marL="457200" lvl="0" indent="0" algn="l" rtl="0">
              <a:lnSpc>
                <a:spcPct val="100000"/>
              </a:lnSpc>
              <a:spcBef>
                <a:spcPts val="0"/>
              </a:spcBef>
              <a:spcAft>
                <a:spcPts val="0"/>
              </a:spcAft>
              <a:buNone/>
            </a:pPr>
            <a:endParaRPr lang="en"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107950" lvl="0" indent="0" algn="l" rtl="0">
              <a:spcBef>
                <a:spcPts val="0"/>
              </a:spcBef>
              <a:spcAft>
                <a:spcPts val="0"/>
              </a:spcAft>
              <a:buSzPts val="1900"/>
              <a:buNone/>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 sz="1600" dirty="0"/>
              <a:t>Should replication or </a:t>
            </a:r>
            <a:r>
              <a:rPr lang="en" sz="1600" dirty="0" err="1"/>
              <a:t>sharding</a:t>
            </a:r>
            <a:r>
              <a:rPr lang="en" sz="1600" dirty="0"/>
              <a:t> be used to ensure scalability based on user needs</a:t>
            </a:r>
            <a:endParaRPr sz="1600" dirty="0"/>
          </a:p>
          <a:p>
            <a:pPr lvl="1">
              <a:buFont typeface="Wingdings" pitchFamily="2" charset="2"/>
              <a:buChar char="§"/>
            </a:pPr>
            <a:r>
              <a:rPr lang="en-US" sz="1600" dirty="0"/>
              <a:t>The database size would be quite small as it contains HR records for only 206 employees. Also, the database will grow at rate of 20% which will not increase database size significantly. We can also create an index on important columns to improve read performance. </a:t>
            </a:r>
          </a:p>
          <a:p>
            <a:pPr lvl="1">
              <a:buFont typeface="Wingdings" pitchFamily="2" charset="2"/>
              <a:buChar char="§"/>
            </a:pPr>
            <a:r>
              <a:rPr lang="en-US" sz="1600" dirty="0"/>
              <a:t>Replication may be used, if the number of employees accessing the database would increase significantly in the future.</a:t>
            </a:r>
          </a:p>
          <a:p>
            <a:pPr lvl="1">
              <a:buFont typeface="Wingdings" pitchFamily="2" charset="2"/>
              <a:buChar char="§"/>
            </a:pPr>
            <a:r>
              <a:rPr lang="en-US" sz="1600" dirty="0"/>
              <a:t>Shading is not required as this is not write heavy database.</a:t>
            </a:r>
          </a:p>
          <a:p>
            <a:pPr marL="457200" lvl="0" indent="-349250" algn="l" rtl="0">
              <a:spcBef>
                <a:spcPts val="1600"/>
              </a:spcBef>
              <a:spcAft>
                <a:spcPts val="0"/>
              </a:spcAft>
              <a:buSzPts val="1900"/>
              <a:buFont typeface="Open Sans"/>
              <a:buChar char="●"/>
            </a:pP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graphicFrame>
        <p:nvGraphicFramePr>
          <p:cNvPr id="4" name="Table 3">
            <a:extLst>
              <a:ext uri="{FF2B5EF4-FFF2-40B4-BE49-F238E27FC236}">
                <a16:creationId xmlns:a16="http://schemas.microsoft.com/office/drawing/2014/main" id="{13ED49C2-FAA1-E34B-8D91-DA35C42101CA}"/>
              </a:ext>
            </a:extLst>
          </p:cNvPr>
          <p:cNvGraphicFramePr>
            <a:graphicFrameLocks noGrp="1"/>
          </p:cNvGraphicFramePr>
          <p:nvPr>
            <p:extLst>
              <p:ext uri="{D42A27DB-BD31-4B8C-83A1-F6EECF244321}">
                <p14:modId xmlns:p14="http://schemas.microsoft.com/office/powerpoint/2010/main" val="3890945637"/>
              </p:ext>
            </p:extLst>
          </p:nvPr>
        </p:nvGraphicFramePr>
        <p:xfrm>
          <a:off x="762000" y="4120625"/>
          <a:ext cx="6337300" cy="1706880"/>
        </p:xfrm>
        <a:graphic>
          <a:graphicData uri="http://schemas.openxmlformats.org/drawingml/2006/table">
            <a:tbl>
              <a:tblPr firstRow="1" firstCol="1" bandRow="1">
                <a:tableStyleId>{9D7B26C5-4107-4FEC-AEDC-1716B250A1EF}</a:tableStyleId>
              </a:tblPr>
              <a:tblGrid>
                <a:gridCol w="2438400">
                  <a:extLst>
                    <a:ext uri="{9D8B030D-6E8A-4147-A177-3AD203B41FA5}">
                      <a16:colId xmlns:a16="http://schemas.microsoft.com/office/drawing/2014/main" val="4273966921"/>
                    </a:ext>
                  </a:extLst>
                </a:gridCol>
                <a:gridCol w="3898900">
                  <a:extLst>
                    <a:ext uri="{9D8B030D-6E8A-4147-A177-3AD203B41FA5}">
                      <a16:colId xmlns:a16="http://schemas.microsoft.com/office/drawing/2014/main" val="3288209409"/>
                    </a:ext>
                  </a:extLst>
                </a:gridCol>
              </a:tblGrid>
              <a:tr h="172309">
                <a:tc>
                  <a:txBody>
                    <a:bodyPr/>
                    <a:lstStyle/>
                    <a:p>
                      <a:pPr marL="0" marR="0" algn="ctr">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689238">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516928">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2468</TotalTime>
  <Words>3054</Words>
  <Application>Microsoft Macintosh PowerPoint</Application>
  <PresentationFormat>Custom</PresentationFormat>
  <Paragraphs>304</Paragraphs>
  <Slides>36</Slides>
  <Notes>36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36</vt:i4>
      </vt:variant>
    </vt:vector>
  </HeadingPairs>
  <TitlesOfParts>
    <vt:vector size="48" baseType="lpstr">
      <vt:lpstr>Open Sans Light</vt:lpstr>
      <vt:lpstr>Arial</vt:lpstr>
      <vt:lpstr>Wingdings</vt:lpstr>
      <vt:lpstr>Open Sans</vt:lpstr>
      <vt:lpstr>Courier New</vt:lpstr>
      <vt:lpstr>Times New Roman</vt:lpstr>
      <vt:lpstr>Source Code Pro</vt:lpstr>
      <vt:lpstr>Helvetica Neue</vt:lpstr>
      <vt:lpstr>Simple Light</vt:lpstr>
      <vt:lpstr>Simple Light</vt:lpstr>
      <vt:lpstr>Simple Light</vt:lpstr>
      <vt:lpstr>White</vt:lpstr>
      <vt:lpstr>Tech ABC Corp - HR Database </vt:lpstr>
      <vt:lpstr>PowerPoint Presentation</vt:lpstr>
      <vt:lpstr>Step 1: Data Architecture Foundations</vt:lpstr>
      <vt:lpstr>Data Architect Business Requirement</vt:lpstr>
      <vt:lpstr>Data Architect Business Requirement</vt:lpstr>
      <vt:lpstr>Data Architect Business Requirement</vt:lpstr>
      <vt:lpstr>Data Architect Technical Requirement</vt:lpstr>
      <vt:lpstr>Data Architect Technical Requirement</vt:lpstr>
      <vt:lpstr>Data Architect Technical Requirement</vt:lpstr>
      <vt:lpstr>Data Architect Technical Requirement</vt:lpstr>
      <vt:lpstr>PowerPoint Presentation</vt:lpstr>
      <vt:lpstr>Step 2: Relational Database Design</vt:lpstr>
      <vt:lpstr>ERD</vt:lpstr>
      <vt:lpstr>ERD</vt:lpstr>
      <vt:lpstr>ERD</vt:lpstr>
      <vt:lpstr>ERD</vt:lpstr>
      <vt:lpstr>ERD</vt:lpstr>
      <vt:lpstr>PowerPoint Presentation</vt:lpstr>
      <vt:lpstr>Step 3: Create A Physical Database</vt:lpstr>
      <vt:lpstr>DDL</vt:lpstr>
      <vt:lpstr>DDL</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Arpit Sharma</cp:lastModifiedBy>
  <cp:revision>26</cp:revision>
  <dcterms:modified xsi:type="dcterms:W3CDTF">2021-06-07T13:51:02Z</dcterms:modified>
</cp:coreProperties>
</file>